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3" r:id="rId22"/>
    <p:sldId id="285" r:id="rId23"/>
    <p:sldId id="286" r:id="rId24"/>
    <p:sldId id="287" r:id="rId25"/>
    <p:sldId id="289" r:id="rId26"/>
    <p:sldId id="290" r:id="rId27"/>
    <p:sldId id="291" r:id="rId28"/>
    <p:sldId id="293" r:id="rId29"/>
    <p:sldId id="294" r:id="rId30"/>
    <p:sldId id="295" r:id="rId31"/>
    <p:sldId id="296" r:id="rId32"/>
    <p:sldId id="297" r:id="rId33"/>
    <p:sldId id="298" r:id="rId3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Oswald Medium" panose="00000600000000000000" pitchFamily="2" charset="0"/>
      <p:regular r:id="rId40"/>
      <p:bold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59583-388D-4A31-A78B-8904E57DCEC9}" v="1" dt="2024-09-02T20:14:18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rginia GUERRERO" userId="36ec0409-8785-4897-88a2-096f9421eaa6" providerId="ADAL" clId="{13559583-388D-4A31-A78B-8904E57DCEC9}"/>
    <pc:docChg chg="undo custSel addSld delSld modSld">
      <pc:chgData name="Virginia GUERRERO" userId="36ec0409-8785-4897-88a2-096f9421eaa6" providerId="ADAL" clId="{13559583-388D-4A31-A78B-8904E57DCEC9}" dt="2024-09-02T20:14:26.601" v="37" actId="47"/>
      <pc:docMkLst>
        <pc:docMk/>
      </pc:docMkLst>
      <pc:sldChg chg="del">
        <pc:chgData name="Virginia GUERRERO" userId="36ec0409-8785-4897-88a2-096f9421eaa6" providerId="ADAL" clId="{13559583-388D-4A31-A78B-8904E57DCEC9}" dt="2024-09-02T20:05:46.914" v="0" actId="47"/>
        <pc:sldMkLst>
          <pc:docMk/>
          <pc:sldMk cId="0" sldId="257"/>
        </pc:sldMkLst>
      </pc:sldChg>
      <pc:sldChg chg="del">
        <pc:chgData name="Virginia GUERRERO" userId="36ec0409-8785-4897-88a2-096f9421eaa6" providerId="ADAL" clId="{13559583-388D-4A31-A78B-8904E57DCEC9}" dt="2024-09-02T20:05:48.612" v="1" actId="47"/>
        <pc:sldMkLst>
          <pc:docMk/>
          <pc:sldMk cId="0" sldId="258"/>
        </pc:sldMkLst>
      </pc:sldChg>
      <pc:sldChg chg="del">
        <pc:chgData name="Virginia GUERRERO" userId="36ec0409-8785-4897-88a2-096f9421eaa6" providerId="ADAL" clId="{13559583-388D-4A31-A78B-8904E57DCEC9}" dt="2024-09-02T20:06:01.272" v="2" actId="47"/>
        <pc:sldMkLst>
          <pc:docMk/>
          <pc:sldMk cId="0" sldId="265"/>
        </pc:sldMkLst>
      </pc:sldChg>
      <pc:sldChg chg="del">
        <pc:chgData name="Virginia GUERRERO" userId="36ec0409-8785-4897-88a2-096f9421eaa6" providerId="ADAL" clId="{13559583-388D-4A31-A78B-8904E57DCEC9}" dt="2024-09-02T20:06:03.684" v="3" actId="47"/>
        <pc:sldMkLst>
          <pc:docMk/>
          <pc:sldMk cId="0" sldId="266"/>
        </pc:sldMkLst>
      </pc:sldChg>
      <pc:sldChg chg="modSp mod">
        <pc:chgData name="Virginia GUERRERO" userId="36ec0409-8785-4897-88a2-096f9421eaa6" providerId="ADAL" clId="{13559583-388D-4A31-A78B-8904E57DCEC9}" dt="2024-09-02T20:14:18.961" v="33" actId="27636"/>
        <pc:sldMkLst>
          <pc:docMk/>
          <pc:sldMk cId="0" sldId="267"/>
        </pc:sldMkLst>
        <pc:spChg chg="mod">
          <ac:chgData name="Virginia GUERRERO" userId="36ec0409-8785-4897-88a2-096f9421eaa6" providerId="ADAL" clId="{13559583-388D-4A31-A78B-8904E57DCEC9}" dt="2024-09-02T20:14:18.961" v="33" actId="27636"/>
          <ac:spMkLst>
            <pc:docMk/>
            <pc:sldMk cId="0" sldId="267"/>
            <ac:spMk id="121" creationId="{00000000-0000-0000-0000-000000000000}"/>
          </ac:spMkLst>
        </pc:spChg>
      </pc:sldChg>
      <pc:sldChg chg="del">
        <pc:chgData name="Virginia GUERRERO" userId="36ec0409-8785-4897-88a2-096f9421eaa6" providerId="ADAL" clId="{13559583-388D-4A31-A78B-8904E57DCEC9}" dt="2024-09-02T20:06:09.342" v="4" actId="47"/>
        <pc:sldMkLst>
          <pc:docMk/>
          <pc:sldMk cId="0" sldId="268"/>
        </pc:sldMkLst>
      </pc:sldChg>
      <pc:sldChg chg="del">
        <pc:chgData name="Virginia GUERRERO" userId="36ec0409-8785-4897-88a2-096f9421eaa6" providerId="ADAL" clId="{13559583-388D-4A31-A78B-8904E57DCEC9}" dt="2024-09-02T20:06:14.542" v="5" actId="47"/>
        <pc:sldMkLst>
          <pc:docMk/>
          <pc:sldMk cId="0" sldId="270"/>
        </pc:sldMkLst>
      </pc:sldChg>
      <pc:sldChg chg="modSp mod">
        <pc:chgData name="Virginia GUERRERO" userId="36ec0409-8785-4897-88a2-096f9421eaa6" providerId="ADAL" clId="{13559583-388D-4A31-A78B-8904E57DCEC9}" dt="2024-09-02T20:14:18.972" v="34" actId="27636"/>
        <pc:sldMkLst>
          <pc:docMk/>
          <pc:sldMk cId="0" sldId="273"/>
        </pc:sldMkLst>
        <pc:spChg chg="mod">
          <ac:chgData name="Virginia GUERRERO" userId="36ec0409-8785-4897-88a2-096f9421eaa6" providerId="ADAL" clId="{13559583-388D-4A31-A78B-8904E57DCEC9}" dt="2024-09-02T20:14:18.972" v="34" actId="27636"/>
          <ac:spMkLst>
            <pc:docMk/>
            <pc:sldMk cId="0" sldId="273"/>
            <ac:spMk id="158" creationId="{00000000-0000-0000-0000-000000000000}"/>
          </ac:spMkLst>
        </pc:spChg>
      </pc:sldChg>
      <pc:sldChg chg="modSp mod">
        <pc:chgData name="Virginia GUERRERO" userId="36ec0409-8785-4897-88a2-096f9421eaa6" providerId="ADAL" clId="{13559583-388D-4A31-A78B-8904E57DCEC9}" dt="2024-09-02T20:14:18.990" v="35" actId="27636"/>
        <pc:sldMkLst>
          <pc:docMk/>
          <pc:sldMk cId="0" sldId="275"/>
        </pc:sldMkLst>
        <pc:spChg chg="mod">
          <ac:chgData name="Virginia GUERRERO" userId="36ec0409-8785-4897-88a2-096f9421eaa6" providerId="ADAL" clId="{13559583-388D-4A31-A78B-8904E57DCEC9}" dt="2024-09-02T20:14:18.990" v="35" actId="27636"/>
          <ac:spMkLst>
            <pc:docMk/>
            <pc:sldMk cId="0" sldId="275"/>
            <ac:spMk id="172" creationId="{00000000-0000-0000-0000-000000000000}"/>
          </ac:spMkLst>
        </pc:spChg>
      </pc:sldChg>
      <pc:sldChg chg="del">
        <pc:chgData name="Virginia GUERRERO" userId="36ec0409-8785-4897-88a2-096f9421eaa6" providerId="ADAL" clId="{13559583-388D-4A31-A78B-8904E57DCEC9}" dt="2024-09-02T20:06:37.710" v="6" actId="47"/>
        <pc:sldMkLst>
          <pc:docMk/>
          <pc:sldMk cId="0" sldId="281"/>
        </pc:sldMkLst>
      </pc:sldChg>
      <pc:sldChg chg="del">
        <pc:chgData name="Virginia GUERRERO" userId="36ec0409-8785-4897-88a2-096f9421eaa6" providerId="ADAL" clId="{13559583-388D-4A31-A78B-8904E57DCEC9}" dt="2024-09-02T20:06:42.172" v="7" actId="47"/>
        <pc:sldMkLst>
          <pc:docMk/>
          <pc:sldMk cId="0" sldId="284"/>
        </pc:sldMkLst>
      </pc:sldChg>
      <pc:sldChg chg="delSp add del mod">
        <pc:chgData name="Virginia GUERRERO" userId="36ec0409-8785-4897-88a2-096f9421eaa6" providerId="ADAL" clId="{13559583-388D-4A31-A78B-8904E57DCEC9}" dt="2024-09-02T20:14:26.601" v="37" actId="47"/>
        <pc:sldMkLst>
          <pc:docMk/>
          <pc:sldMk cId="0" sldId="288"/>
        </pc:sldMkLst>
        <pc:spChg chg="del">
          <ac:chgData name="Virginia GUERRERO" userId="36ec0409-8785-4897-88a2-096f9421eaa6" providerId="ADAL" clId="{13559583-388D-4A31-A78B-8904E57DCEC9}" dt="2024-09-02T20:14:17.444" v="31" actId="21"/>
          <ac:spMkLst>
            <pc:docMk/>
            <pc:sldMk cId="0" sldId="288"/>
            <ac:spMk id="252" creationId="{00000000-0000-0000-0000-000000000000}"/>
          </ac:spMkLst>
        </pc:spChg>
      </pc:sldChg>
      <pc:sldChg chg="addSp modSp mod">
        <pc:chgData name="Virginia GUERRERO" userId="36ec0409-8785-4897-88a2-096f9421eaa6" providerId="ADAL" clId="{13559583-388D-4A31-A78B-8904E57DCEC9}" dt="2024-09-02T20:14:24.285" v="36" actId="1076"/>
        <pc:sldMkLst>
          <pc:docMk/>
          <pc:sldMk cId="0" sldId="289"/>
        </pc:sldMkLst>
        <pc:spChg chg="add mod">
          <ac:chgData name="Virginia GUERRERO" userId="36ec0409-8785-4897-88a2-096f9421eaa6" providerId="ADAL" clId="{13559583-388D-4A31-A78B-8904E57DCEC9}" dt="2024-09-02T20:14:24.285" v="36" actId="1076"/>
          <ac:spMkLst>
            <pc:docMk/>
            <pc:sldMk cId="0" sldId="289"/>
            <ac:spMk id="252" creationId="{00000000-0000-0000-0000-000000000000}"/>
          </ac:spMkLst>
        </pc:spChg>
      </pc:sldChg>
      <pc:sldChg chg="del">
        <pc:chgData name="Virginia GUERRERO" userId="36ec0409-8785-4897-88a2-096f9421eaa6" providerId="ADAL" clId="{13559583-388D-4A31-A78B-8904E57DCEC9}" dt="2024-09-02T20:07:02.462" v="8" actId="47"/>
        <pc:sldMkLst>
          <pc:docMk/>
          <pc:sldMk cId="0" sldId="292"/>
        </pc:sldMkLst>
      </pc:sldChg>
      <pc:sldChg chg="modSp add del mod">
        <pc:chgData name="Virginia GUERRERO" userId="36ec0409-8785-4897-88a2-096f9421eaa6" providerId="ADAL" clId="{13559583-388D-4A31-A78B-8904E57DCEC9}" dt="2024-09-02T20:13:40.277" v="28" actId="20577"/>
        <pc:sldMkLst>
          <pc:docMk/>
          <pc:sldMk cId="0" sldId="293"/>
        </pc:sldMkLst>
        <pc:spChg chg="mod">
          <ac:chgData name="Virginia GUERRERO" userId="36ec0409-8785-4897-88a2-096f9421eaa6" providerId="ADAL" clId="{13559583-388D-4A31-A78B-8904E57DCEC9}" dt="2024-09-02T20:13:40.277" v="28" actId="20577"/>
          <ac:spMkLst>
            <pc:docMk/>
            <pc:sldMk cId="0" sldId="293"/>
            <ac:spMk id="286" creationId="{00000000-0000-0000-0000-000000000000}"/>
          </ac:spMkLst>
        </pc:spChg>
      </pc:sldChg>
      <pc:sldChg chg="del">
        <pc:chgData name="Virginia GUERRERO" userId="36ec0409-8785-4897-88a2-096f9421eaa6" providerId="ADAL" clId="{13559583-388D-4A31-A78B-8904E57DCEC9}" dt="2024-09-02T20:13:31.981" v="16" actId="47"/>
        <pc:sldMkLst>
          <pc:docMk/>
          <pc:sldMk cId="0" sldId="299"/>
        </pc:sldMkLst>
      </pc:sldChg>
      <pc:sldMasterChg chg="delSldLayout">
        <pc:chgData name="Virginia GUERRERO" userId="36ec0409-8785-4897-88a2-096f9421eaa6" providerId="ADAL" clId="{13559583-388D-4A31-A78B-8904E57DCEC9}" dt="2024-09-02T20:07:02.462" v="8" actId="47"/>
        <pc:sldMasterMkLst>
          <pc:docMk/>
          <pc:sldMasterMk cId="0" sldId="2147483659"/>
        </pc:sldMasterMkLst>
        <pc:sldLayoutChg chg="del">
          <pc:chgData name="Virginia GUERRERO" userId="36ec0409-8785-4897-88a2-096f9421eaa6" providerId="ADAL" clId="{13559583-388D-4A31-A78B-8904E57DCEC9}" dt="2024-09-02T20:07:02.462" v="8" actId="47"/>
          <pc:sldLayoutMkLst>
            <pc:docMk/>
            <pc:sldMasterMk cId="0" sldId="2147483659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Preguntarles cuando decimos Visualización que se les viene a la cabeza, usando el chat, por favor.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457c5b47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457c5b47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63fa5699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63fa5699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63fa5699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63fa5699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e9dcbe91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e9dcbe91c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4412b5c7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4412b5c7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63fa569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63fa569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63fa5699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63fa5699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63fa5699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63fa5699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63fa5699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63fa5699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e9dcbe91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e9dcbe91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06066bd7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06066bd7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06066bd7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06066bd7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 buen gráfico ayuda a comunicar mejor y ayuda tomar mejores decisiones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19b976bf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19b976bf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Esto es un chiste (este diario es como la revista Barcelona de Argentina)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7debbcf9a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7debbcf9a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19b976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19b976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Esto no es un chiste, paso en la cadena Fox News de USA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ae822e7a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ae822e7a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9fb45ab6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9fb45ab6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3f65fcd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3f65fcd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Otro ejemplo de porqué es importante tener en cuenta como y con qué graficamos.  Estos dos gráficos muestran la misma información.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https://www.elartedepresentar.com/2011/11/las-tartas-son-para-el-postre-5-razones-por-las-que-no-uso-graficos-circulares/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e9dcbe91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e9dcbe91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683e5942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683e5942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3f65fcd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3f65fcdc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Espero que después de ver este video, los haya convencido porqué es importante construir un buen gráfico.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7debbcf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7debbcf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3abad1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3abad1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31d5542f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31d5542f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31d5542f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31d5542f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31d5542f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31d5542fb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7debbcf9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7debbcf9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7debbcf9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7debbcf9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7debbcf9a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7debbcf9a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06066bd7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06066bd7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e9dcbe91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e9dcbe91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63fa569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63fa569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izacio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 sz="2800">
                <a:solidFill>
                  <a:srgbClr val="EFEF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  <a:defRPr sz="2000">
                <a:solidFill>
                  <a:srgbClr val="434343"/>
                </a:solidFill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  <a:defRPr sz="2000">
                <a:solidFill>
                  <a:srgbClr val="434343"/>
                </a:solidFill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  <a:defRPr sz="2000">
                <a:solidFill>
                  <a:srgbClr val="434343"/>
                </a:solidFill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  <a:defRPr sz="2000">
                <a:solidFill>
                  <a:srgbClr val="434343"/>
                </a:solidFill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842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 Medium"/>
              <a:buNone/>
              <a:defRPr sz="3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■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■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■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TdVPNvwUL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hyperlink" Target="https://www.elsevier.es/es-revista-revista-medica-clinica-las-condes-202-articulo-florence-nigthingale-la-enfermeria-y-S071686401830068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loud/project/2422966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Clase 1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2350" y="4217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-419" sz="226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DE LA INFORMACIÓN 2024</a:t>
            </a:r>
            <a:endParaRPr sz="939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975" y="169687"/>
            <a:ext cx="4883450" cy="487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 siempre percibimos la realidad…</a:t>
            </a: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¿De qué color es la barra en el medio?</a:t>
            </a: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1508750" y="1775450"/>
            <a:ext cx="5951100" cy="305550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43434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9"/>
          <p:cNvSpPr/>
          <p:nvPr/>
        </p:nvSpPr>
        <p:spPr>
          <a:xfrm>
            <a:off x="2007875" y="3020575"/>
            <a:ext cx="4854000" cy="449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Datos, la materia prima</a:t>
            </a:r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438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datos podríamos recolectar en una situación como  la que se muestra en esta imagen?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¿A qué tipo de dato corresponde cada uno?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025" y="1187150"/>
            <a:ext cx="5935974" cy="39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/>
        </p:nvSpPr>
        <p:spPr>
          <a:xfrm>
            <a:off x="1363975" y="4804800"/>
            <a:ext cx="195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Denisse Leon (@denisseleon)</a:t>
            </a:r>
            <a:endParaRPr sz="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Tipo de datos</a:t>
            </a:r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Variables cuantitativas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/>
              <a:t>Datos continuos (números enteros o reales)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s-419"/>
              <a:t>Pueden ser discretizados con algún criterio (mayores que 15)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/>
              <a:t>Intervalos: Fechas y fechas y hora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Variables categóricas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/>
              <a:t>Nominales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/>
              <a:t>Ordinales 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Variables especiales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/>
              <a:t>Geográficas: puntos, líneas o polígonos en un mapa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Variables categóricas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782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Nominales 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Colores: rojo, azul, verde, negro.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Animales: perro, gato, pez, pájaro.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Géneros musicales: rock, pop, jazz, clásico.</a:t>
            </a:r>
            <a:br>
              <a:rPr lang="es-419"/>
            </a:br>
            <a:endParaRPr/>
          </a:p>
          <a:p>
            <a:pPr marL="457200" lvl="0" indent="-35782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Ordinales</a:t>
            </a:r>
            <a:endParaRPr/>
          </a:p>
          <a:p>
            <a:pPr marL="914400" marR="0" lvl="1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Niveles de educación: primaria, secundaria, terciaria, universitaria.</a:t>
            </a:r>
            <a:endParaRPr/>
          </a:p>
          <a:p>
            <a:pPr marL="914400" marR="0" lvl="1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Tamaños de ropa: pequeño, mediano, grande, extra grande.</a:t>
            </a:r>
            <a:endParaRPr/>
          </a:p>
          <a:p>
            <a:pPr marL="914400" marR="0" lvl="1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Char char="○"/>
            </a:pPr>
            <a:r>
              <a:rPr lang="es-419"/>
              <a:t>Clasificación de satisfacción: muy insatisfecho, insatisfecho, neutral, satisfecho, muy satisfecho.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se representan estos datos?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550" y="127625"/>
            <a:ext cx="5463700" cy="10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body" idx="1"/>
          </p:nvPr>
        </p:nvSpPr>
        <p:spPr>
          <a:xfrm>
            <a:off x="311700" y="493925"/>
            <a:ext cx="3224100" cy="4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-419" sz="1440" i="1"/>
              <a:t>Una visualización representa datos mediante una colección de </a:t>
            </a:r>
            <a:r>
              <a:rPr lang="es-419" sz="1440" b="1" i="1">
                <a:solidFill>
                  <a:srgbClr val="980000"/>
                </a:solidFill>
              </a:rPr>
              <a:t>marcas</a:t>
            </a:r>
            <a:r>
              <a:rPr lang="es-419" sz="1440" i="1"/>
              <a:t> gráficas como barras, líneas y puntos. Los </a:t>
            </a:r>
            <a:r>
              <a:rPr lang="es-419" sz="1440" b="1" i="1"/>
              <a:t>atributos</a:t>
            </a:r>
            <a:r>
              <a:rPr lang="es-419" sz="1440" i="1"/>
              <a:t> de una marca -como su posición, forma, tamaño o color- sirven como </a:t>
            </a:r>
            <a:r>
              <a:rPr lang="es-419" sz="1440" b="1" i="1">
                <a:solidFill>
                  <a:schemeClr val="dk1"/>
                </a:solidFill>
              </a:rPr>
              <a:t>canales</a:t>
            </a:r>
            <a:r>
              <a:rPr lang="es-419" sz="1440" i="1"/>
              <a:t> en los que podemos codificar valores de los datos. Con una estructura básica de tipos de datos, marcas y canales de codificación, podemos crear de forma concisa una amplia variedad de visualizaciones.</a:t>
            </a:r>
            <a:endParaRPr sz="1440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s-419" sz="1440"/>
              <a:t>    Jeffrey Heer</a:t>
            </a:r>
            <a:endParaRPr sz="144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44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440"/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800" y="1379200"/>
            <a:ext cx="5303400" cy="350974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/>
          <p:nvPr/>
        </p:nvSpPr>
        <p:spPr>
          <a:xfrm>
            <a:off x="3649975" y="228600"/>
            <a:ext cx="5189100" cy="10821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3665225" y="1455425"/>
            <a:ext cx="5189100" cy="3509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</a:t>
            </a:r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1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¿Cuáles son </a:t>
            </a:r>
            <a:r>
              <a:rPr lang="es-419" b="1"/>
              <a:t>marcas</a:t>
            </a:r>
            <a:r>
              <a:rPr lang="es-419"/>
              <a:t> en este gráfico?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¿Cuales son los </a:t>
            </a:r>
            <a:r>
              <a:rPr lang="es-419" b="1"/>
              <a:t>canales</a:t>
            </a:r>
            <a:r>
              <a:rPr lang="es-419"/>
              <a:t>?</a:t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513" y="718150"/>
            <a:ext cx="5076936" cy="36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Volviendo al inicio…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marcas y qué canales usemos, afectará cómo percibimos la información codificada en el gráfico.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Hagamos un ejercicio de analisis.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¿Hay un gráfico correcto?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¿Por qué visualizar datos? 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Para explorar un conjunto de datos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4791375" y="1152475"/>
            <a:ext cx="428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Para comunicar resultados usando un conjunto de datos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63" y="2207400"/>
            <a:ext cx="4058776" cy="289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500" y="2099425"/>
            <a:ext cx="4209949" cy="300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9"/>
          <p:cNvPicPr preferRelativeResize="0"/>
          <p:nvPr/>
        </p:nvPicPr>
        <p:blipFill rotWithShape="1">
          <a:blip r:embed="rId3">
            <a:alphaModFix/>
          </a:blip>
          <a:srcRect r="50777"/>
          <a:stretch/>
        </p:blipFill>
        <p:spPr>
          <a:xfrm>
            <a:off x="163625" y="1253675"/>
            <a:ext cx="4553251" cy="30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 rotWithShape="1">
          <a:blip r:embed="rId3">
            <a:alphaModFix/>
          </a:blip>
          <a:srcRect l="50354"/>
          <a:stretch/>
        </p:blipFill>
        <p:spPr>
          <a:xfrm>
            <a:off x="4402975" y="1253675"/>
            <a:ext cx="4325724" cy="28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0"/>
          <p:cNvPicPr preferRelativeResize="0"/>
          <p:nvPr/>
        </p:nvPicPr>
        <p:blipFill rotWithShape="1">
          <a:blip r:embed="rId3">
            <a:alphaModFix/>
          </a:blip>
          <a:srcRect t="13926"/>
          <a:stretch/>
        </p:blipFill>
        <p:spPr>
          <a:xfrm>
            <a:off x="807825" y="106650"/>
            <a:ext cx="4636750" cy="44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34825" y="4499550"/>
            <a:ext cx="880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Roboto"/>
                <a:ea typeface="Roboto"/>
                <a:cs typeface="Roboto"/>
                <a:sym typeface="Roboto"/>
              </a:rPr>
              <a:t>Fuente: https://www.thebeaverton.com/2020/11/premier-kenney-responds-to-spike-in-cases-by-expanding-albertas-y-axis/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25" y="100474"/>
            <a:ext cx="4185143" cy="27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 txBox="1"/>
          <p:nvPr/>
        </p:nvSpPr>
        <p:spPr>
          <a:xfrm>
            <a:off x="3371100" y="4743300"/>
            <a:ext cx="57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https://skepticalscience.com/the-y-axis-of-evil.html</a:t>
            </a:r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500" y="2169575"/>
            <a:ext cx="5081925" cy="28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500" y="373250"/>
            <a:ext cx="6864700" cy="43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2165700" y="4757350"/>
            <a:ext cx="697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Fuente: http://freerangestats.info/blog/2020/04/06/crazy-fox-y-axis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00" y="568638"/>
            <a:ext cx="6803025" cy="400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 txBox="1"/>
          <p:nvPr/>
        </p:nvSpPr>
        <p:spPr>
          <a:xfrm>
            <a:off x="3409500" y="4617450"/>
            <a:ext cx="56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https://twitter.com/DrGBuckingham/status/1512377375920730113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839199" cy="334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52" y="2688752"/>
            <a:ext cx="2932401" cy="21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 txBox="1"/>
          <p:nvPr/>
        </p:nvSpPr>
        <p:spPr>
          <a:xfrm>
            <a:off x="3481525" y="3988425"/>
            <a:ext cx="4953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i="1">
                <a:latin typeface="Roboto"/>
                <a:ea typeface="Roboto"/>
                <a:cs typeface="Roboto"/>
                <a:sym typeface="Roboto"/>
              </a:rPr>
              <a:t>“No me gustaba como los valores de las etiquetas se escalonan (el 346 azul está más arriba que el 346 rojo, por ejemplo) así que los amontoné juntos en google sheets”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6"/>
          <p:cNvSpPr/>
          <p:nvPr/>
        </p:nvSpPr>
        <p:spPr>
          <a:xfrm>
            <a:off x="3040125" y="3436675"/>
            <a:ext cx="441400" cy="741800"/>
          </a:xfrm>
          <a:custGeom>
            <a:avLst/>
            <a:gdLst/>
            <a:ahLst/>
            <a:cxnLst/>
            <a:rect l="l" t="t" r="r" b="b"/>
            <a:pathLst>
              <a:path w="17656" h="29672" extrusionOk="0">
                <a:moveTo>
                  <a:pt x="0" y="0"/>
                </a:moveTo>
                <a:cubicBezTo>
                  <a:pt x="572" y="3597"/>
                  <a:pt x="490" y="16635"/>
                  <a:pt x="3433" y="21580"/>
                </a:cubicBezTo>
                <a:cubicBezTo>
                  <a:pt x="6376" y="26525"/>
                  <a:pt x="15286" y="28323"/>
                  <a:pt x="17656" y="2967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52" name="Google Shape;252;p45"/>
          <p:cNvSpPr txBox="1"/>
          <p:nvPr/>
        </p:nvSpPr>
        <p:spPr>
          <a:xfrm>
            <a:off x="1119025" y="4834577"/>
            <a:ext cx="73161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50">
                <a:highlight>
                  <a:srgbClr val="FFFFFF"/>
                </a:highlight>
              </a:rPr>
              <a:t>https://twitter.com/mathteacher1729/status/1512472128049799177?s=20&amp;t=-HdEi8tSWmu3zuQOYLd1ww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7"/>
          <p:cNvPicPr preferRelativeResize="0"/>
          <p:nvPr/>
        </p:nvPicPr>
        <p:blipFill rotWithShape="1">
          <a:blip r:embed="rId3">
            <a:alphaModFix/>
          </a:blip>
          <a:srcRect t="20409" b="24084"/>
          <a:stretch/>
        </p:blipFill>
        <p:spPr>
          <a:xfrm>
            <a:off x="391825" y="1632250"/>
            <a:ext cx="8407800" cy="3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/>
        </p:nvSpPr>
        <p:spPr>
          <a:xfrm>
            <a:off x="391825" y="4203150"/>
            <a:ext cx="861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47"/>
          <p:cNvSpPr txBox="1">
            <a:spLocks noGrp="1"/>
          </p:cNvSpPr>
          <p:nvPr>
            <p:ph type="title" idx="4294967295"/>
          </p:nvPr>
        </p:nvSpPr>
        <p:spPr>
          <a:xfrm>
            <a:off x="341700" y="13975"/>
            <a:ext cx="8725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459"/>
              <a:t>Ejercicio</a:t>
            </a:r>
            <a:endParaRPr sz="3459"/>
          </a:p>
        </p:txBody>
      </p:sp>
      <p:sp>
        <p:nvSpPr>
          <p:cNvPr id="268" name="Google Shape;268;p47"/>
          <p:cNvSpPr txBox="1">
            <a:spLocks noGrp="1"/>
          </p:cNvSpPr>
          <p:nvPr>
            <p:ph type="subTitle" idx="4294967295"/>
          </p:nvPr>
        </p:nvSpPr>
        <p:spPr>
          <a:xfrm>
            <a:off x="341700" y="669475"/>
            <a:ext cx="8457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Mirando estos dos gráficos que muestran la misma información en el </a:t>
            </a:r>
            <a:r>
              <a:rPr lang="es-419" b="1"/>
              <a:t>documento compartido</a:t>
            </a:r>
            <a:r>
              <a:rPr lang="es-419"/>
              <a:t> escriban pros y contra de cada uno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armar un gráfico correcto?</a:t>
            </a:r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1"/>
          </p:nvPr>
        </p:nvSpPr>
        <p:spPr>
          <a:xfrm>
            <a:off x="730475" y="1152475"/>
            <a:ext cx="810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Identificar cuál es la naturaleza de los datos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Identificar qué queremos comunicar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Identificar cuál es la mejor manera de comunicarlo 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Generar el gráfico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Darle formato pensando en el público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Para explorar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Diagramas de Nightingale</a:t>
            </a:r>
            <a:endParaRPr sz="3300"/>
          </a:p>
        </p:txBody>
      </p:sp>
      <p:sp>
        <p:nvSpPr>
          <p:cNvPr id="292" name="Google Shape;292;p51"/>
          <p:cNvSpPr txBox="1">
            <a:spLocks noGrp="1"/>
          </p:cNvSpPr>
          <p:nvPr>
            <p:ph type="body" idx="1"/>
          </p:nvPr>
        </p:nvSpPr>
        <p:spPr>
          <a:xfrm>
            <a:off x="311700" y="14606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https://www.youtube.com/watch?v=VTdVPNvwULM</a:t>
            </a:r>
            <a:r>
              <a:rPr lang="es-419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4"/>
              </a:rPr>
              <a:t>https://www.elsevier.es/es-revista-revista-medica-clinica-las-condes-202-articulo-florence-nigthingale-la-enfermeria-y-S0716864018300683</a:t>
            </a:r>
            <a:r>
              <a:rPr lang="es-419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3" name="Google Shape;29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0053" y="1648975"/>
            <a:ext cx="4230350" cy="27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75" y="152400"/>
            <a:ext cx="42580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0" name="Google Shape;3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Software: R y RStudio</a:t>
            </a:r>
            <a:endParaRPr/>
          </a:p>
        </p:txBody>
      </p:sp>
      <p:pic>
        <p:nvPicPr>
          <p:cNvPr id="306" name="Google Shape;3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738" y="1955800"/>
            <a:ext cx="24288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713" y="182720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Interfaz de RStudio</a:t>
            </a:r>
            <a:endParaRPr/>
          </a:p>
        </p:txBody>
      </p:sp>
      <p:pic>
        <p:nvPicPr>
          <p:cNvPr id="313" name="Google Shape;3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44" y="868950"/>
            <a:ext cx="7334712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Veamos un ejemplo…</a:t>
            </a:r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Ingresá a 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https://posit.cloud/project/2422966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(Vas a necesitar crear una cuenta gratuita)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3" y="990600"/>
            <a:ext cx="78771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63" y="152400"/>
            <a:ext cx="85640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00" y="1664725"/>
            <a:ext cx="8564400" cy="181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¿Con qué podemos visualizar?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Tablas</a:t>
            </a:r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Los datos se expresan en formato de texto (letras y números)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Se organizan en filas y columnas.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</a:rPr>
              <a:t>Sirven para mostrar </a:t>
            </a:r>
            <a:r>
              <a:rPr lang="es-419" b="1">
                <a:solidFill>
                  <a:schemeClr val="dk1"/>
                </a:solidFill>
              </a:rPr>
              <a:t>valores individuales</a:t>
            </a:r>
            <a:r>
              <a:rPr lang="es-419">
                <a:solidFill>
                  <a:schemeClr val="dk1"/>
                </a:solidFill>
              </a:rPr>
              <a:t> o cuando los </a:t>
            </a:r>
            <a:r>
              <a:rPr lang="es-419" b="1">
                <a:solidFill>
                  <a:schemeClr val="dk1"/>
                </a:solidFill>
              </a:rPr>
              <a:t>valores cuantitativos</a:t>
            </a:r>
            <a:r>
              <a:rPr lang="es-419">
                <a:solidFill>
                  <a:schemeClr val="dk1"/>
                </a:solidFill>
              </a:rPr>
              <a:t> deben ser </a:t>
            </a:r>
            <a:r>
              <a:rPr lang="es-419" b="1">
                <a:solidFill>
                  <a:schemeClr val="dk1"/>
                </a:solidFill>
              </a:rPr>
              <a:t>precisos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4311600" cy="3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Los datos se expresan usando símbolos y geometrías.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Se muestran en relación con uno o más ejes y escalas que asignan significado a los elementos del gráfico.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</a:rPr>
              <a:t>Sirven para mostrar la </a:t>
            </a:r>
            <a:r>
              <a:rPr lang="es-419" b="1">
                <a:solidFill>
                  <a:schemeClr val="dk1"/>
                </a:solidFill>
              </a:rPr>
              <a:t>forma de los datos: patrones, tendencias y características sobresalientes.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Gráficos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Analizando gráficos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3F84"/>
      </a:dk1>
      <a:lt1>
        <a:srgbClr val="FFFFFF"/>
      </a:lt1>
      <a:dk2>
        <a:srgbClr val="595959"/>
      </a:dk2>
      <a:lt2>
        <a:srgbClr val="EEEEEE"/>
      </a:lt2>
      <a:accent1>
        <a:srgbClr val="073763"/>
      </a:accent1>
      <a:accent2>
        <a:srgbClr val="0B5394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Microsoft Office PowerPoint</Application>
  <PresentationFormat>On-screen Show (16:9)</PresentationFormat>
  <Paragraphs>81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Montserrat</vt:lpstr>
      <vt:lpstr>Roboto</vt:lpstr>
      <vt:lpstr>Oswald Medium</vt:lpstr>
      <vt:lpstr>Arial</vt:lpstr>
      <vt:lpstr>Simple Light</vt:lpstr>
      <vt:lpstr>Clase 1</vt:lpstr>
      <vt:lpstr>¿Por qué visualizar datos? </vt:lpstr>
      <vt:lpstr>PowerPoint Presentation</vt:lpstr>
      <vt:lpstr>PowerPoint Presentation</vt:lpstr>
      <vt:lpstr>PowerPoint Presentation</vt:lpstr>
      <vt:lpstr>PowerPoint Presentation</vt:lpstr>
      <vt:lpstr>¿Con qué podemos visualizar?</vt:lpstr>
      <vt:lpstr>Tablas</vt:lpstr>
      <vt:lpstr>Analizando gráficos</vt:lpstr>
      <vt:lpstr>PowerPoint Presentation</vt:lpstr>
      <vt:lpstr>No siempre percibimos la realidad…</vt:lpstr>
      <vt:lpstr>Datos, la materia prima</vt:lpstr>
      <vt:lpstr>Tipo de datos</vt:lpstr>
      <vt:lpstr>Variables categóricas</vt:lpstr>
      <vt:lpstr>¿Cómo se representan estos datos?</vt:lpstr>
      <vt:lpstr>PowerPoint Presentation</vt:lpstr>
      <vt:lpstr>Ejemplo</vt:lpstr>
      <vt:lpstr>Volviendo al inicio…</vt:lpstr>
      <vt:lpstr>¿Hay un gráfico correcto?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</vt:lpstr>
      <vt:lpstr>¿Cómo armar un gráfico correcto?</vt:lpstr>
      <vt:lpstr>Para explorar</vt:lpstr>
      <vt:lpstr>Diagramas de Nightingale</vt:lpstr>
      <vt:lpstr>PowerPoint Presentation</vt:lpstr>
      <vt:lpstr>Software: R y RStudio</vt:lpstr>
      <vt:lpstr>Interfaz de RStudio</vt:lpstr>
      <vt:lpstr>Veamos un ejemplo…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Virginia GUERRERO</cp:lastModifiedBy>
  <cp:revision>1</cp:revision>
  <dcterms:modified xsi:type="dcterms:W3CDTF">2024-09-02T20:14:27Z</dcterms:modified>
</cp:coreProperties>
</file>